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793" r:id="rId2"/>
    <p:sldId id="801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2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79562" y="3459192"/>
            <a:ext cx="9312832" cy="4478149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</a:t>
            </a:r>
            <a:r>
              <a:rPr lang="ru-RU" altLang="ru-RU" sz="2700" b="1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Административное производство </a:t>
            </a:r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по делам о нарушениях антимонопольного законодательства»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29293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административного и муниципального права </a:t>
            </a:r>
            <a:endParaRPr lang="ru-RU" altLang="ru-RU" sz="20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  <a:endParaRPr lang="ru-RU" altLang="ru-RU" sz="40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 smtClean="0"/>
              <a:t>Цель </a:t>
            </a:r>
            <a:r>
              <a:rPr lang="ru-RU" dirty="0"/>
              <a:t>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0538" y="1794294"/>
            <a:ext cx="8016252" cy="48529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Получение </a:t>
            </a:r>
            <a:r>
              <a:rPr lang="ru-RU" dirty="0"/>
              <a:t>обучающимися углубленных </a:t>
            </a:r>
            <a:r>
              <a:rPr lang="ru-RU" dirty="0" smtClean="0"/>
              <a:t>теоретических </a:t>
            </a:r>
            <a:r>
              <a:rPr lang="ru-RU" dirty="0"/>
              <a:t>и практических знаний по осуществлению административно-</a:t>
            </a:r>
            <a:r>
              <a:rPr lang="ru-RU" dirty="0" err="1"/>
              <a:t>деликтного</a:t>
            </a:r>
            <a:r>
              <a:rPr lang="ru-RU" dirty="0"/>
              <a:t> процесса в рамках пресечения монополистической деятельности и недобросовестной конкуренции.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682" y="4550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069512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•</a:t>
            </a:r>
            <a:r>
              <a:rPr lang="ru-RU" dirty="0"/>
              <a:t>	ориентированное на практическое </a:t>
            </a:r>
            <a:r>
              <a:rPr lang="ru-RU" dirty="0" err="1"/>
              <a:t>правоприменение</a:t>
            </a:r>
            <a:r>
              <a:rPr lang="ru-RU" dirty="0"/>
              <a:t> изучение </a:t>
            </a:r>
            <a:r>
              <a:rPr lang="ru-RU" dirty="0" smtClean="0"/>
              <a:t>общих </a:t>
            </a:r>
            <a:r>
              <a:rPr lang="ru-RU" dirty="0"/>
              <a:t>правовых категорий антимонопольного законодательства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r>
              <a:rPr lang="ru-RU" dirty="0" smtClean="0"/>
              <a:t>• </a:t>
            </a:r>
            <a:r>
              <a:rPr lang="ru-RU" dirty="0"/>
              <a:t>	анализ оснований и порядка мер применения антимонопольными органами мер административного принуждения, в том числе административных наказаний;</a:t>
            </a:r>
          </a:p>
          <a:p>
            <a:pPr marL="0" indent="0" algn="just">
              <a:buNone/>
            </a:pPr>
            <a:r>
              <a:rPr lang="ru-RU" dirty="0"/>
              <a:t>•	подробное изучение процессуальных аспектов осуществления производства по делам о нарушениях антимонопольного законодательства;</a:t>
            </a:r>
          </a:p>
          <a:p>
            <a:pPr marL="0" indent="0" algn="just">
              <a:buNone/>
            </a:pPr>
            <a:r>
              <a:rPr lang="ru-RU" dirty="0"/>
              <a:t>•	анализ отдельных групп составов административных правонарушений в сфере антимонопольного законодательства.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79" y="492669"/>
            <a:ext cx="1531921" cy="126523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226" y="159335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Для кого предназначена дисциплина?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algn="just"/>
            <a:r>
              <a:rPr lang="ru-RU" dirty="0" smtClean="0"/>
              <a:t>обучающиеся по специальности 40.05.02 Правоохранительная деятельность</a:t>
            </a:r>
            <a:endParaRPr lang="en-US" dirty="0"/>
          </a:p>
          <a:p>
            <a:pPr marL="0" indent="0" algn="just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88704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изучается в ходе освоения дисциплины?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8355" y="2295888"/>
            <a:ext cx="7968435" cy="435133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Особенности и виды нарушений антимонопольного законодательства</a:t>
            </a:r>
          </a:p>
          <a:p>
            <a:pPr algn="just"/>
            <a:r>
              <a:rPr lang="ru-RU" dirty="0" smtClean="0"/>
              <a:t>Порядок рассмотрения дел о нарушениях антимонопольного законодательства</a:t>
            </a:r>
          </a:p>
          <a:p>
            <a:pPr algn="just"/>
            <a:r>
              <a:rPr lang="ru-RU" dirty="0" smtClean="0"/>
              <a:t>Проблемные вопросы применения норм Федерального закона «О защите конкуренции»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136" y="5101481"/>
            <a:ext cx="2287917" cy="142994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88704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r>
              <a:rPr lang="ru-RU" dirty="0" smtClean="0"/>
              <a:t>Тематический план дисциплины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1872001"/>
            <a:ext cx="7886700" cy="435133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400" dirty="0" smtClean="0"/>
              <a:t>Тема </a:t>
            </a:r>
            <a:r>
              <a:rPr lang="ru-RU" sz="2400" dirty="0"/>
              <a:t>1. Нарушение антимонопольного законодательства: понятие и сущность</a:t>
            </a:r>
            <a:endParaRPr lang="ru-RU" sz="2400" dirty="0" smtClean="0"/>
          </a:p>
          <a:p>
            <a:pPr algn="just"/>
            <a:r>
              <a:rPr lang="ru-RU" sz="2400" dirty="0"/>
              <a:t>Тема 2. Меры принуждения, применяемые при нарушении антимонопольного </a:t>
            </a:r>
            <a:r>
              <a:rPr lang="ru-RU" sz="2400" dirty="0" smtClean="0"/>
              <a:t>законодательства</a:t>
            </a:r>
          </a:p>
          <a:p>
            <a:pPr algn="just"/>
            <a:r>
              <a:rPr lang="ru-RU" sz="2400" dirty="0"/>
              <a:t>Тема 3. Производство по делам о нарушениях антимонопольного </a:t>
            </a:r>
            <a:r>
              <a:rPr lang="ru-RU" sz="2400" dirty="0" smtClean="0"/>
              <a:t>законодательства</a:t>
            </a:r>
          </a:p>
          <a:p>
            <a:pPr algn="just"/>
            <a:r>
              <a:rPr lang="ru-RU" sz="2400" dirty="0"/>
              <a:t>Тема 4. Стадия возбуждения дела о нарушении антимонопольного </a:t>
            </a:r>
            <a:r>
              <a:rPr lang="ru-RU" sz="2400" dirty="0" smtClean="0"/>
              <a:t>законодательства</a:t>
            </a:r>
          </a:p>
          <a:p>
            <a:pPr algn="just"/>
            <a:r>
              <a:rPr lang="ru-RU" sz="2400" dirty="0"/>
              <a:t>Тема 5. Стадия рассмотрения дела о нарушении антимонопольного </a:t>
            </a:r>
            <a:r>
              <a:rPr lang="ru-RU" sz="2400" dirty="0" smtClean="0"/>
              <a:t>законодательства</a:t>
            </a:r>
          </a:p>
          <a:p>
            <a:pPr algn="just"/>
            <a:r>
              <a:rPr lang="ru-RU" sz="2400" dirty="0"/>
              <a:t>Тема 6. Стадия исполнения предписания по делу о нарушении антимонопольного </a:t>
            </a:r>
            <a:r>
              <a:rPr lang="ru-RU" sz="2400" dirty="0" smtClean="0"/>
              <a:t>законодательства</a:t>
            </a:r>
          </a:p>
          <a:p>
            <a:pPr algn="just"/>
            <a:r>
              <a:rPr lang="ru-RU" sz="2400" dirty="0"/>
              <a:t>Тема 7. Факультативные стадии производства по делу о нарушении антимонопольного </a:t>
            </a:r>
            <a:r>
              <a:rPr lang="ru-RU" sz="2400" dirty="0" smtClean="0"/>
              <a:t>законодательства</a:t>
            </a:r>
          </a:p>
          <a:p>
            <a:pPr algn="just"/>
            <a:r>
              <a:rPr lang="ru-RU" sz="2400" dirty="0" smtClean="0"/>
              <a:t>Тема </a:t>
            </a:r>
            <a:r>
              <a:rPr lang="ru-RU" sz="2400" dirty="0"/>
              <a:t>8. </a:t>
            </a:r>
            <a:r>
              <a:rPr lang="ru-RU" sz="2400" dirty="0" smtClean="0"/>
              <a:t>Особенности </a:t>
            </a:r>
            <a:r>
              <a:rPr lang="ru-RU" sz="2400" dirty="0"/>
              <a:t>административной ответственности за нарушения антимонопольного законодательства</a:t>
            </a:r>
            <a:endParaRPr lang="ru-RU" sz="24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 smtClean="0"/>
              <a:t>Как будут проходить занятия?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9590" y="2069512"/>
            <a:ext cx="7886700" cy="435133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Теоретические опросы, </a:t>
            </a:r>
            <a:r>
              <a:rPr lang="ru-RU" dirty="0" err="1" smtClean="0"/>
              <a:t>практикоориентированные</a:t>
            </a:r>
            <a:r>
              <a:rPr lang="ru-RU" dirty="0" smtClean="0"/>
              <a:t> лекции</a:t>
            </a:r>
          </a:p>
          <a:p>
            <a:pPr algn="just"/>
            <a:r>
              <a:rPr lang="ru-RU" dirty="0" smtClean="0"/>
              <a:t>Рассмотрение проблемных вопросов теории и практики применения антимонопольного законодательства</a:t>
            </a:r>
          </a:p>
          <a:p>
            <a:r>
              <a:rPr lang="ru-RU" dirty="0" smtClean="0"/>
              <a:t>Деловые, ролевые игры, решение кейсов</a:t>
            </a:r>
          </a:p>
          <a:p>
            <a:r>
              <a:rPr lang="ru-RU" dirty="0" smtClean="0"/>
              <a:t>Подготовка процессуальных документов</a:t>
            </a:r>
          </a:p>
          <a:p>
            <a:r>
              <a:rPr lang="ru-RU" dirty="0" smtClean="0"/>
              <a:t>Круглые столы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313" y="5295874"/>
            <a:ext cx="1649529" cy="123555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162996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Значение дисциплины для дальнейшего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Основные положения дисциплины могут быть использованы в </a:t>
            </a:r>
            <a:r>
              <a:rPr lang="ru-RU" dirty="0" smtClean="0"/>
              <a:t>дальнейшем при </a:t>
            </a:r>
            <a:r>
              <a:rPr lang="ru-RU" dirty="0"/>
              <a:t>изучении следующих дисциплин:</a:t>
            </a:r>
          </a:p>
          <a:p>
            <a:pPr algn="just"/>
            <a:r>
              <a:rPr lang="ru-RU" dirty="0" smtClean="0"/>
              <a:t>Административная ответственность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143084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Значение дисциплины для практической работы юриста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Возможность уверенно применять антимонопольное законодательство на практике;</a:t>
            </a:r>
          </a:p>
          <a:p>
            <a:pPr algn="just"/>
            <a:r>
              <a:rPr lang="ru-RU" dirty="0" smtClean="0"/>
              <a:t>Умение определять подлежащие </a:t>
            </a:r>
            <a:r>
              <a:rPr lang="ru-RU" dirty="0"/>
              <a:t>применению </a:t>
            </a:r>
            <a:r>
              <a:rPr lang="ru-RU" dirty="0" smtClean="0"/>
              <a:t>правовые нормы в спорных </a:t>
            </a:r>
            <a:r>
              <a:rPr lang="ru-RU" dirty="0"/>
              <a:t>ситуациях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Получение навыков критического оценивания фактов и обстоятельств </a:t>
            </a:r>
            <a:r>
              <a:rPr lang="ru-RU" dirty="0"/>
              <a:t>при рассмотрении дел </a:t>
            </a:r>
            <a:r>
              <a:rPr lang="ru-RU" dirty="0" smtClean="0"/>
              <a:t>о нарушениях антимонопольного законодательства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9592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1445</TotalTime>
  <Words>267</Words>
  <Application>Microsoft Office PowerPoint</Application>
  <PresentationFormat>Экран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Roboto Medium</vt:lpstr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Учетная запись Майкрософт</cp:lastModifiedBy>
  <cp:revision>149</cp:revision>
  <dcterms:created xsi:type="dcterms:W3CDTF">2020-12-02T14:35:45Z</dcterms:created>
  <dcterms:modified xsi:type="dcterms:W3CDTF">2022-02-01T19:02:09Z</dcterms:modified>
</cp:coreProperties>
</file>